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7/24/21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90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80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49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7/24/21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312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21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5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7/24/21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32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7/24/21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71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7/24/21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26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7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6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7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atoday.com/story/news/health/2021/06/23/blood-banks-urge-donations-us-blood-supply-drops-demand-increases/5312985001/" TargetMode="External"/><Relationship Id="rId2" Type="http://schemas.openxmlformats.org/officeDocument/2006/relationships/hyperlink" Target="https://www.proglobalbusinesssolutions.com/six-steps-in-crisp-dm-the-standard-data-mining-proces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tpot-for-automated-machine-learning-in-pyth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7" name="Video 16">
            <a:extLst>
              <a:ext uri="{FF2B5EF4-FFF2-40B4-BE49-F238E27FC236}">
                <a16:creationId xmlns:a16="http://schemas.microsoft.com/office/drawing/2014/main" id="{90FB5C00-B5A5-41CA-92F9-54F2FB6767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304" r="-1" b="-1"/>
          <a:stretch/>
        </p:blipFill>
        <p:spPr>
          <a:xfrm>
            <a:off x="20" y="-22629"/>
            <a:ext cx="12191980" cy="6856614"/>
          </a:xfrm>
          <a:prstGeom prst="rect">
            <a:avLst/>
          </a:prstGeom>
        </p:spPr>
      </p:pic>
      <p:sp>
        <p:nvSpPr>
          <p:cNvPr id="18" name="Rectangle 12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1C826A-6B45-1D4B-AFF2-3AB5F3844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544" y="302396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Blood Donation Shortage Prediction</a:t>
            </a:r>
          </a:p>
        </p:txBody>
      </p:sp>
      <p:pic>
        <p:nvPicPr>
          <p:cNvPr id="10" name="Picture 9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98A18AA4-C435-1546-8D26-A1B7D433C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1673" y="2731274"/>
            <a:ext cx="4953000" cy="29718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E3F7778-1D80-7E47-90CF-33D4F144B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140" y="4777368"/>
            <a:ext cx="5735216" cy="2056617"/>
          </a:xfrm>
        </p:spPr>
        <p:txBody>
          <a:bodyPr anchor="t">
            <a:normAutofit/>
          </a:bodyPr>
          <a:lstStyle/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Thip Rattanavilay,</a:t>
            </a:r>
          </a:p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DSC 630 – Predictive Analytics</a:t>
            </a:r>
          </a:p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Bellevue University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502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0D6C9-6D58-9043-AD8E-33EE73DC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A7D60-D843-8942-833A-F6DA2EB4F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Results in other slide shows prediction are accurate or close to donations donated each months</a:t>
            </a:r>
          </a:p>
          <a:p>
            <a:r>
              <a:rPr lang="en-US" dirty="0"/>
              <a:t>At this point of the analysis have achieved nearly 80% accuracy and hoping to get a better result from more cross-validation and methods</a:t>
            </a:r>
          </a:p>
          <a:p>
            <a:r>
              <a:rPr lang="en-US" dirty="0"/>
              <a:t>Exploring more options to use ensemble method to gain better accuracy</a:t>
            </a:r>
          </a:p>
          <a:p>
            <a:r>
              <a:rPr lang="en-US" dirty="0"/>
              <a:t>I will work on features as well to improve blood donations prediction</a:t>
            </a:r>
          </a:p>
        </p:txBody>
      </p:sp>
    </p:spTree>
    <p:extLst>
      <p:ext uri="{BB962C8B-B14F-4D97-AF65-F5344CB8AC3E}">
        <p14:creationId xmlns:p14="http://schemas.microsoft.com/office/powerpoint/2010/main" val="3341940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8A3C-2B32-8B43-A265-E50BA971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01E9E-D331-3E4F-A87C-CB2605556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https://www.proglobalbusinesssolutions.com/six-steps-in-crisp-dm-the-standard-data-mining-process/</a:t>
            </a:r>
            <a:endParaRPr lang="en-US" dirty="0"/>
          </a:p>
          <a:p>
            <a:r>
              <a:rPr lang="en-US" dirty="0">
                <a:hlinkClick r:id="rId3"/>
              </a:rPr>
              <a:t>https://www.usatoday.com/story/news/health/2021/06/23/blood-banks-urge-donations-us-blood-supply-drops-demand-increases/5312985001/</a:t>
            </a:r>
            <a:endParaRPr lang="en-US" dirty="0"/>
          </a:p>
          <a:p>
            <a:r>
              <a:rPr lang="en-US" dirty="0">
                <a:hlinkClick r:id="rId4"/>
              </a:rPr>
              <a:t>https://machinelearningmastery.com/tpot-for-automated-machine-learning-in-python/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rdrr.io</a:t>
            </a:r>
            <a:r>
              <a:rPr lang="en-US" dirty="0"/>
              <a:t>/</a:t>
            </a:r>
            <a:r>
              <a:rPr lang="en-US" dirty="0" err="1"/>
              <a:t>cran</a:t>
            </a:r>
            <a:r>
              <a:rPr lang="en-US" dirty="0"/>
              <a:t>/</a:t>
            </a:r>
            <a:r>
              <a:rPr lang="en-US" dirty="0" err="1"/>
              <a:t>simpleNeural</a:t>
            </a:r>
            <a:r>
              <a:rPr lang="en-US" dirty="0"/>
              <a:t>/man/</a:t>
            </a:r>
            <a:r>
              <a:rPr lang="en-US" dirty="0" err="1"/>
              <a:t>UCI.transfusion.html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606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B9546E-20BE-462C-8BE8-4EBDB46F8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2567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E5D2E8-C366-48AC-97AE-18C67E4EF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2225674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48DF27-1B7C-004A-A702-01C9E3451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US" sz="3600" dirty="0"/>
              <a:t>INTRODUCTION &amp;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C22B1-A5A4-2F47-A954-A0225EE06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1569" y="2606674"/>
            <a:ext cx="8796444" cy="3935986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Most of us have donated blood at least once in our lifetime.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How often do you return to donate in order to save more lives?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Blood Banks problem is supply and demand.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There are variety of factors that impact the blood donation is repeat donations.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This project uses a dataset with various features about the donation being made the attempt to predict blood donations.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This will be useful in targeting the people who are interested in donating blood, which results in getting more volunteers to save more lives.</a:t>
            </a:r>
          </a:p>
          <a:p>
            <a:endParaRPr lang="en-US" sz="1800" dirty="0">
              <a:solidFill>
                <a:schemeClr val="tx1">
                  <a:alpha val="80000"/>
                </a:schemeClr>
              </a:solidFill>
            </a:endParaRPr>
          </a:p>
          <a:p>
            <a:endParaRPr lang="en-US" sz="18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940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Content Placeholder 12" descr="Diagram, timeline&#10;&#10;Description automatically generated">
            <a:extLst>
              <a:ext uri="{FF2B5EF4-FFF2-40B4-BE49-F238E27FC236}">
                <a16:creationId xmlns:a16="http://schemas.microsoft.com/office/drawing/2014/main" id="{3D5C30D9-DC0B-9C4F-9FDB-FDECA4C25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05600" y="912480"/>
            <a:ext cx="4467225" cy="484889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CAE420F-916E-B84D-ADEA-C7C04E981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208" y="713629"/>
            <a:ext cx="507558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 &amp; STEPS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9A6616-5C0E-6F4B-AB95-610D9B3790A8}"/>
              </a:ext>
            </a:extLst>
          </p:cNvPr>
          <p:cNvSpPr/>
          <p:nvPr/>
        </p:nvSpPr>
        <p:spPr>
          <a:xfrm>
            <a:off x="626165" y="2367183"/>
            <a:ext cx="52346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Understanding the business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Data understanding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Exploratory analysis of the dataset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Data cleaning and preparation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Split the data set into train and test set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Training and Test the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Feature selection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Model evaluation 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Discuss the best Model deployment</a:t>
            </a:r>
          </a:p>
        </p:txBody>
      </p:sp>
    </p:spTree>
    <p:extLst>
      <p:ext uri="{BB962C8B-B14F-4D97-AF65-F5344CB8AC3E}">
        <p14:creationId xmlns:p14="http://schemas.microsoft.com/office/powerpoint/2010/main" val="3670985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048C4-AB77-4182-B261-2C9BE5962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2485EF-FFCC-B44B-91A1-38A75FD4B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703" y="1726041"/>
            <a:ext cx="4953000" cy="156574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F180BDB-9919-4CD2-8B7C-47E82E4E3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36D7D-2324-4AE5-BFC2-627DFB147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blipFill dpi="0" rotWithShape="1">
            <a:blip r:embed="rId3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648D1-2EBD-5B42-8A90-3C99B95F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7151" y="196131"/>
            <a:ext cx="4737745" cy="1664573"/>
          </a:xfrm>
        </p:spPr>
        <p:txBody>
          <a:bodyPr>
            <a:normAutofit/>
          </a:bodyPr>
          <a:lstStyle/>
          <a:p>
            <a:r>
              <a:rPr lang="en-US" sz="2400" dirty="0"/>
              <a:t>DATA UNDERSTANDING &amp; EXPLORATORY DATA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778C7-DCD1-3240-A7DE-7E521D423284}"/>
              </a:ext>
            </a:extLst>
          </p:cNvPr>
          <p:cNvSpPr txBox="1"/>
          <p:nvPr/>
        </p:nvSpPr>
        <p:spPr>
          <a:xfrm>
            <a:off x="6626032" y="1860704"/>
            <a:ext cx="55629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The dataset used in this analysis is from UCI.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Inspecting the transfusion data frame from March 2007.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This data frame has 748 rows and 5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Key variables are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Recency months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Frequency times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Monetary </a:t>
            </a:r>
            <a:r>
              <a:rPr lang="en-US" b="1" dirty="0" err="1">
                <a:solidFill>
                  <a:schemeClr val="bg1"/>
                </a:solidFill>
              </a:rPr>
              <a:t>c.c</a:t>
            </a:r>
            <a:r>
              <a:rPr lang="en-US" b="1" dirty="0">
                <a:solidFill>
                  <a:schemeClr val="bg1"/>
                </a:solidFill>
              </a:rPr>
              <a:t> blood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Time  months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Whether he/she Donated blood in March 2007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Want to split the transfusion into train and test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Correlation between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Probability Distribution Curves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Feature Importance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Train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E9EB6C-8E76-8845-AC47-1E248CB60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456" y="3676564"/>
            <a:ext cx="4959153" cy="176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14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C12EAC-BD05-461D-9D1F-0862BA1F4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" y="76200"/>
            <a:ext cx="2057400" cy="2057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D8DA42-2FEE-4C06-AFD6-6508150C4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473"/>
          <a:stretch/>
        </p:blipFill>
        <p:spPr>
          <a:xfrm>
            <a:off x="11234928" y="3144779"/>
            <a:ext cx="954024" cy="25483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7B3819-1D63-AE4D-9CC8-046E2D1BE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09" y="819246"/>
            <a:ext cx="8305800" cy="448507"/>
          </a:xfrm>
        </p:spPr>
        <p:txBody>
          <a:bodyPr anchor="t">
            <a:no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DATA PREPARATION &amp; CLEANING</a:t>
            </a:r>
            <a:br>
              <a:rPr lang="en-US" sz="3200" dirty="0">
                <a:solidFill>
                  <a:schemeClr val="tx2"/>
                </a:solidFill>
              </a:rPr>
            </a:br>
            <a:br>
              <a:rPr lang="en-US" sz="3200" dirty="0">
                <a:solidFill>
                  <a:schemeClr val="tx2"/>
                </a:solidFill>
              </a:rPr>
            </a:br>
            <a:endParaRPr lang="en-US" sz="3200" dirty="0">
              <a:solidFill>
                <a:schemeClr val="tx2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92A605-0681-1142-BF04-9959ABDE7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80353" y="2898352"/>
            <a:ext cx="4854575" cy="14687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6A7BFB-F34B-534B-9326-E941B9995AA5}"/>
              </a:ext>
            </a:extLst>
          </p:cNvPr>
          <p:cNvSpPr txBox="1"/>
          <p:nvPr/>
        </p:nvSpPr>
        <p:spPr>
          <a:xfrm>
            <a:off x="6392596" y="2165828"/>
            <a:ext cx="46331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Checked the data frame for null, or missing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DC3E72-37A5-8E4C-85C7-50E27C43E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17" y="2898352"/>
            <a:ext cx="4473904" cy="1468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C604B1-CFD5-AE41-A9FA-F1632A4780B4}"/>
              </a:ext>
            </a:extLst>
          </p:cNvPr>
          <p:cNvSpPr txBox="1"/>
          <p:nvPr/>
        </p:nvSpPr>
        <p:spPr>
          <a:xfrm>
            <a:off x="1017292" y="2265563"/>
            <a:ext cx="3557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Inspecting transfusion dataset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BD77A9-7354-A645-B2D7-50FFAA8748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5726" y="5031952"/>
            <a:ext cx="79375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45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69988-E79B-0848-8974-9EE8D2A10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82" y="619448"/>
            <a:ext cx="4876800" cy="1639690"/>
          </a:xfrm>
        </p:spPr>
        <p:txBody>
          <a:bodyPr>
            <a:normAutofit/>
          </a:bodyPr>
          <a:lstStyle/>
          <a:p>
            <a:r>
              <a:rPr lang="en-US" sz="2800" dirty="0"/>
              <a:t>TRAINING &amp; TEST MODELING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59B7BB-363A-2748-9B5F-56F9913D5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35417" y="893938"/>
            <a:ext cx="4467225" cy="16458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9FDF86-8C1B-9946-AD1E-4A91778A30AD}"/>
              </a:ext>
            </a:extLst>
          </p:cNvPr>
          <p:cNvSpPr txBox="1"/>
          <p:nvPr/>
        </p:nvSpPr>
        <p:spPr>
          <a:xfrm>
            <a:off x="427382" y="2436150"/>
            <a:ext cx="49795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Split data into three sets, 5%, 20% and 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Training is the process of applying the available data to the chosen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For the project I will be using TPOT and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 will also find Correlation between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Training multiple models allow comparing and choosing the best performing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 ended up training 25 models in total with cross-validation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2DC373-B3A3-F047-BE92-DD0F3EA72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5417" y="3163329"/>
            <a:ext cx="4467224" cy="13466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4FC4FC-5E16-214B-87C9-88CA16280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1915" y="4923029"/>
            <a:ext cx="32766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94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741405" y="2335426"/>
            <a:ext cx="4876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We have a significative correlation with the class probability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notice that months distributions are not the same in the class 1 and class 0 subpopulations. Indeed, there is a peak corresponding to the people who have donated recently(in 1-2 months) will donate blood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You can see that Frequency and monetary values are highly correlated. So we can use only the frequency.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D035A7-F1DC-8640-B536-DD84EAE13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304" y="3805881"/>
            <a:ext cx="4926335" cy="24366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1E5D423-07F9-9E4D-A1E4-5F2276E95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7388" y="559813"/>
            <a:ext cx="3207349" cy="297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F850A3-6806-0142-A15B-47616C8D42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795" y="829344"/>
            <a:ext cx="2814593" cy="2439773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11143FB-1475-0B4C-9BC1-CFC7B4B98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914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F025-AF64-764C-9F6E-DE491DB65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AD1-D20C-8845-9544-9D230D287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Compared AUC, Accuracy, Precision, F1 and Recall scores between train and validation for generalization and between models for performance</a:t>
            </a:r>
          </a:p>
          <a:p>
            <a:pPr lvl="1"/>
            <a:r>
              <a:rPr lang="en-US" dirty="0"/>
              <a:t>Overall, scores were similar between both except for Precision, as expected, because the train data set was balanced, and the validation data set was not. </a:t>
            </a:r>
          </a:p>
          <a:p>
            <a:pPr lvl="1"/>
            <a:endParaRPr lang="en-US" dirty="0"/>
          </a:p>
          <a:p>
            <a:pPr lvl="2">
              <a:buFont typeface="Wingdings" pitchFamily="2" charset="2"/>
              <a:buChar char="Ø"/>
            </a:pPr>
            <a:r>
              <a:rPr lang="en-US" dirty="0"/>
              <a:t>logistic regression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Support Vector Classification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Naive biar classification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573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E9652-851B-FC4A-898E-243A09A7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A0B317-3992-044D-90C2-4792A96E8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1323"/>
            <a:ext cx="5956300" cy="203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DB314-EAC3-624C-BD4E-8A1D0EF93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04" y="4677374"/>
            <a:ext cx="6041702" cy="1266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4C0900-4924-A046-AC19-09A981D9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056" y="1691323"/>
            <a:ext cx="3265960" cy="28357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862503-E5D1-1947-B151-08C6A1C2F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6500" y="4677374"/>
            <a:ext cx="3797300" cy="200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358865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35371F"/>
      </a:dk2>
      <a:lt2>
        <a:srgbClr val="E2E4E8"/>
      </a:lt2>
      <a:accent1>
        <a:srgbClr val="B69F70"/>
      </a:accent1>
      <a:accent2>
        <a:srgbClr val="A1A662"/>
      </a:accent2>
      <a:accent3>
        <a:srgbClr val="8FAA74"/>
      </a:accent3>
      <a:accent4>
        <a:srgbClr val="6FB169"/>
      </a:accent4>
      <a:accent5>
        <a:srgbClr val="74AC86"/>
      </a:accent5>
      <a:accent6>
        <a:srgbClr val="67AE9C"/>
      </a:accent6>
      <a:hlink>
        <a:srgbClr val="6980AE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585</Words>
  <Application>Microsoft Macintosh PowerPoint</Application>
  <PresentationFormat>Widescreen</PresentationFormat>
  <Paragraphs>71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AvenirNext LT Pro Medium</vt:lpstr>
      <vt:lpstr>Courier New</vt:lpstr>
      <vt:lpstr>Wingdings</vt:lpstr>
      <vt:lpstr>BlockprintVTI</vt:lpstr>
      <vt:lpstr>Blood Donation Shortage Prediction</vt:lpstr>
      <vt:lpstr>INTRODUCTION &amp; PROBLEM STATEMENT</vt:lpstr>
      <vt:lpstr>METHOD &amp; STEPS</vt:lpstr>
      <vt:lpstr>DATA UNDERSTANDING &amp; EXPLORATORY DATA ANALYSIS</vt:lpstr>
      <vt:lpstr>DATA PREPARATION &amp; CLEANING  </vt:lpstr>
      <vt:lpstr>TRAINING &amp; TEST MODELING</vt:lpstr>
      <vt:lpstr>FEATURE SLECTION</vt:lpstr>
      <vt:lpstr>EVALUATION</vt:lpstr>
      <vt:lpstr>RESULTS</vt:lpstr>
      <vt:lpstr>RISK &amp; NEXT STEPS</vt:lpstr>
      <vt:lpstr>REFENCES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Thip Rattanavilay</dc:creator>
  <cp:lastModifiedBy>Thip Rattanavilay</cp:lastModifiedBy>
  <cp:revision>23</cp:revision>
  <dcterms:created xsi:type="dcterms:W3CDTF">2021-07-24T19:30:54Z</dcterms:created>
  <dcterms:modified xsi:type="dcterms:W3CDTF">2021-07-25T03:46:05Z</dcterms:modified>
</cp:coreProperties>
</file>

<file path=docProps/thumbnail.jpeg>
</file>